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0080625" cy="7559675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16" y="-90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Liberation Sans" pitchFamily="18"/>
              <a:ea typeface="WenQuanYi Micro Hei" pitchFamily="2"/>
              <a:cs typeface="Lohit Hindi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Liberation Sans" pitchFamily="18"/>
              <a:ea typeface="WenQuanYi Micro Hei" pitchFamily="2"/>
              <a:cs typeface="Lohit Hindi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Liberation Sans" pitchFamily="18"/>
              <a:ea typeface="WenQuanYi Micro Hei" pitchFamily="2"/>
              <a:cs typeface="Lohit Hindi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0DC23411-05DD-4AC3-8A5D-9F45C324AEAB}" type="slidenum">
              <a:t>‹#›</a:t>
            </a:fld>
            <a:endParaRPr lang="en-US" sz="1400" b="0" i="0" u="none" strike="noStrike" kern="1200">
              <a:ln>
                <a:noFill/>
              </a:ln>
              <a:latin typeface="Liberation Sans" pitchFamily="18"/>
              <a:ea typeface="WenQuanYi Micro Hei" pitchFamily="2"/>
              <a:cs typeface="Lohit Hind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098075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599" y="764280"/>
            <a:ext cx="5028480" cy="3771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C0F1598B-5D35-4E02-8EF7-68C546CF80C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588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US" sz="2000" b="0" i="0" u="none" strike="noStrike" kern="1200">
        <a:ln>
          <a:noFill/>
        </a:ln>
        <a:latin typeface="Liberation Sans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95280" y="753840"/>
            <a:ext cx="5181480" cy="377244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919" cy="45270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95280" y="753840"/>
            <a:ext cx="5181480" cy="377244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919" cy="45270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95280" y="753840"/>
            <a:ext cx="5181480" cy="377244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919" cy="45270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BC16CF3-A750-42E5-A99A-BEB7B1F2155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494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AEB9835-8740-456A-ACFB-6276AED2D2E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937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F6219AC-C71E-4F91-B462-BFFBB17990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48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8547DF3-F2EA-457A-B25B-8A82ADC8E80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094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F9ADDA5-3CDB-4454-9A06-09834CBB564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921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3592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768475"/>
            <a:ext cx="43592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B77ADDE-007F-4C1B-989D-4CC17027A75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76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0F9C157-07D6-41CC-AB43-D0A3CBF8137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6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2349D29-ADAC-4155-947D-0BC32F4CED1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23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E50D452-AD01-4BF7-A1E0-1FD9FE5538F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9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249477A-01D0-41E4-9828-5FE941389BE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9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29339FB-B5DA-46E0-9A6E-EA859E01EAC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539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88700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AE1EA6CA-00AC-44C2-B777-22EBABDA3EC3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en-US" sz="4400" b="0" i="0" u="none" strike="noStrike" kern="1200">
          <a:ln>
            <a:noFill/>
          </a:ln>
          <a:latin typeface="Liberation Sans" pitchFamily="18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en-US" sz="3200" b="0" i="0" u="none" strike="noStrike" kern="1200">
          <a:ln>
            <a:noFill/>
          </a:ln>
          <a:latin typeface="Liberation Sans" pitchFamily="18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isi.unitn.it/~p2p/RelatedWork/Matching/ontology_matching_with_semantic_verification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infotechsoft.com/research/ASMOV%20-%20Ontology%20Alignment%20with%20Semantic%20Validation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greementmaker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ewerse.net/publications/download/REWERSE-RP-2006-058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s.nju.edu.cn/falcon-ao/index.js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websemanticsjournal.org/index.php/ps/article/viewFile/146/14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eur-ws.org/Vol-304/paper13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ieeexplore.ieee.org/stamp/stamp.jsp?arnumber=04633358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keg.cs.tsinghua.edu.cn/project/RiM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Matching Systems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9pPr>
          </a:lstStyle>
          <a:p>
            <a:pPr lvl="0">
              <a:buNone/>
            </a:pPr>
            <a:endParaRPr lang="en-US" sz="2400"/>
          </a:p>
          <a:p>
            <a:pPr lvl="0"/>
            <a:r>
              <a:rPr lang="en-US" sz="2400"/>
              <a:t>SAMBO</a:t>
            </a:r>
          </a:p>
          <a:p>
            <a:pPr lvl="0"/>
            <a:r>
              <a:rPr lang="en-US" sz="2400"/>
              <a:t>Falcon</a:t>
            </a:r>
          </a:p>
          <a:p>
            <a:pPr lvl="0"/>
            <a:r>
              <a:rPr lang="en-US" sz="2400"/>
              <a:t>DSSim</a:t>
            </a:r>
          </a:p>
          <a:p>
            <a:pPr lvl="0"/>
            <a:r>
              <a:rPr lang="en-US" sz="2400"/>
              <a:t>RiMOM</a:t>
            </a:r>
          </a:p>
          <a:p>
            <a:pPr lvl="0"/>
            <a:r>
              <a:rPr lang="en-US" sz="2400"/>
              <a:t>ASMOV</a:t>
            </a:r>
          </a:p>
          <a:p>
            <a:pPr lvl="0"/>
            <a:r>
              <a:rPr lang="en-US" sz="2400"/>
              <a:t>Anchor-Flood</a:t>
            </a:r>
          </a:p>
          <a:p>
            <a:pPr lvl="0"/>
            <a:r>
              <a:rPr lang="en-US" sz="2400"/>
              <a:t>AgreementMaker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ASMOV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9pPr>
          </a:lstStyle>
          <a:p>
            <a:pPr lvl="0"/>
            <a:r>
              <a:rPr lang="en-US" sz="2400" dirty="0"/>
              <a:t>Automatic Ontology matching with semantic verification</a:t>
            </a:r>
          </a:p>
          <a:p>
            <a:pPr lvl="0"/>
            <a:r>
              <a:rPr lang="en-US" sz="2400" dirty="0"/>
              <a:t>Input: two OWL ontologies + alignment</a:t>
            </a:r>
          </a:p>
          <a:p>
            <a:pPr lvl="0"/>
            <a:r>
              <a:rPr lang="en-US" sz="2400" dirty="0"/>
              <a:t>Output: n:m alignment b/w ontologies</a:t>
            </a:r>
          </a:p>
          <a:p>
            <a:pPr lvl="0"/>
            <a:r>
              <a:rPr lang="en-US" sz="2400" dirty="0"/>
              <a:t>Alignment is checked for inconsistency</a:t>
            </a:r>
          </a:p>
          <a:p>
            <a:pPr lvl="1" rtl="0" hangingPunct="0"/>
            <a:endParaRPr lang="en-US" sz="2400" dirty="0"/>
          </a:p>
          <a:p>
            <a:pPr lvl="0"/>
            <a:r>
              <a:rPr lang="en-US" sz="2400" dirty="0"/>
              <a:t>References:</a:t>
            </a:r>
          </a:p>
          <a:p>
            <a:pPr lvl="1" rtl="0" hangingPunct="0"/>
            <a:r>
              <a:rPr lang="en-US" sz="2400" dirty="0">
                <a:hlinkClick r:id="rId3"/>
              </a:rPr>
              <a:t>http://disi.unitn.it/~p2p/RelatedWork/Matching/ontology_matching_with_semantic_verification.pdf</a:t>
            </a:r>
          </a:p>
          <a:p>
            <a:pPr lvl="1" rtl="0" hangingPunct="0"/>
            <a:r>
              <a:rPr lang="en-US" sz="2400" dirty="0">
                <a:hlinkClick r:id="rId4"/>
              </a:rPr>
              <a:t>http://www.infotechsoft.com/research/ASMOV%20-%20Ontology%20Alignment%20with%20Semantic%20Validation.pdf</a:t>
            </a:r>
          </a:p>
          <a:p>
            <a:pPr lvl="1" rtl="0" hangingPunct="0"/>
            <a:endParaRPr lang="en-US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AgreementMaker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8870040" cy="536328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9pPr>
          </a:lstStyle>
          <a:p>
            <a:pPr lvl="0"/>
            <a:r>
              <a:rPr lang="en-US" sz="2000" dirty="0"/>
              <a:t>Wide range of Ontology and Schema Matchers</a:t>
            </a:r>
          </a:p>
          <a:p>
            <a:pPr lvl="0"/>
            <a:r>
              <a:rPr lang="en-US" sz="2000" dirty="0" smtClean="0"/>
              <a:t>Syntactic</a:t>
            </a:r>
            <a:endParaRPr lang="en-US" sz="2000" dirty="0"/>
          </a:p>
          <a:p>
            <a:pPr lvl="0"/>
            <a:r>
              <a:rPr lang="en-US" sz="2000" dirty="0" smtClean="0"/>
              <a:t>Structural</a:t>
            </a:r>
            <a:endParaRPr lang="en-US" sz="2000" dirty="0"/>
          </a:p>
          <a:p>
            <a:pPr lvl="0"/>
            <a:r>
              <a:rPr lang="en-US" sz="2000" dirty="0"/>
              <a:t>Instance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GUI: SEALS Interface, and at </a:t>
            </a:r>
            <a:r>
              <a:rPr lang="en-US" sz="2000" dirty="0">
                <a:hlinkClick r:id="rId3"/>
              </a:rPr>
              <a:t>http://agreementmaker.org/</a:t>
            </a:r>
          </a:p>
          <a:p>
            <a:pPr lvl="0"/>
            <a:r>
              <a:rPr lang="en-US" sz="2000" dirty="0"/>
              <a:t>Good for XML, OWL, RDFS</a:t>
            </a:r>
          </a:p>
          <a:p>
            <a:pPr lvl="0"/>
            <a:r>
              <a:rPr lang="en-US" sz="2000" dirty="0"/>
              <a:t> OAEI 2010 Results</a:t>
            </a:r>
          </a:p>
          <a:p>
            <a:pPr lvl="1" rtl="0" hangingPunct="0"/>
            <a:r>
              <a:rPr lang="en-US" sz="2000" dirty="0"/>
              <a:t>Precision: 91.3%</a:t>
            </a:r>
          </a:p>
          <a:p>
            <a:pPr lvl="1" rtl="0" hangingPunct="0"/>
            <a:r>
              <a:rPr lang="en-US" sz="2000" dirty="0"/>
              <a:t>Recall: 83.6%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AgreementMaker </a:t>
            </a:r>
            <a:r>
              <a:rPr lang="en-US" i="1"/>
              <a:t>cond...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8870040" cy="545472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9pPr>
          </a:lstStyle>
          <a:p>
            <a:pPr lvl="0" algn="ctr">
              <a:buNone/>
            </a:pPr>
            <a:r>
              <a:rPr lang="en-US" sz="2400"/>
              <a:t>Main view of AgreementMaker, visualizing two alignments.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249919" y="2486520"/>
            <a:ext cx="7619760" cy="4371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Matching Methods for Ontologies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>
          <a:xfrm>
            <a:off x="503999" y="1856519"/>
            <a:ext cx="8870040" cy="500220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l">
              <a:buChar char=""/>
            </a:pPr>
            <a:endParaRPr lang="en-US" sz="2400" dirty="0"/>
          </a:p>
          <a:p>
            <a:pPr marL="0" lvl="0" indent="0" algn="l">
              <a:buNone/>
            </a:pPr>
            <a:endParaRPr lang="en-US" sz="2400" dirty="0" smtClean="0"/>
          </a:p>
          <a:p>
            <a:pPr marL="0" lvl="0" indent="0" algn="l">
              <a:buNone/>
            </a:pPr>
            <a:r>
              <a:rPr lang="en-US" sz="2400" dirty="0" smtClean="0"/>
              <a:t>Linguistic matching algorithms</a:t>
            </a:r>
          </a:p>
          <a:p>
            <a:pPr marL="0" lvl="0" indent="0" algn="l">
              <a:buNone/>
            </a:pPr>
            <a:r>
              <a:rPr lang="en-US" sz="2400" dirty="0" smtClean="0"/>
              <a:t>	- based on syntactic similarity</a:t>
            </a:r>
          </a:p>
          <a:p>
            <a:pPr marL="0" lvl="0" indent="0" algn="l">
              <a:buNone/>
            </a:pPr>
            <a:r>
              <a:rPr lang="en-US" sz="2400" dirty="0" smtClean="0"/>
              <a:t>Structure-based Strategies</a:t>
            </a:r>
          </a:p>
          <a:p>
            <a:pPr marL="0" lvl="0" indent="0" algn="l">
              <a:buNone/>
            </a:pPr>
            <a:r>
              <a:rPr lang="en-US" sz="2400" dirty="0" smtClean="0"/>
              <a:t>	- based on syntactic similarity</a:t>
            </a:r>
          </a:p>
          <a:p>
            <a:pPr marL="0" lvl="0" indent="0" algn="l">
              <a:buNone/>
            </a:pPr>
            <a:r>
              <a:rPr lang="en-US" sz="2400" dirty="0" smtClean="0"/>
              <a:t>		# concept-to-concept</a:t>
            </a:r>
          </a:p>
          <a:p>
            <a:pPr marL="0" lvl="0" indent="0" algn="l">
              <a:buNone/>
            </a:pPr>
            <a:r>
              <a:rPr lang="en-US" sz="2400" dirty="0" smtClean="0"/>
              <a:t>		# property-to-property</a:t>
            </a:r>
          </a:p>
          <a:p>
            <a:pPr marL="0" lvl="0" indent="0" algn="l">
              <a:buNone/>
            </a:pPr>
            <a:r>
              <a:rPr lang="en-US" sz="2400" dirty="0" smtClean="0"/>
              <a:t>		# concept-to-property</a:t>
            </a:r>
          </a:p>
          <a:p>
            <a:pPr marL="0" lvl="0" indent="0" algn="l">
              <a:buNone/>
            </a:pPr>
            <a:r>
              <a:rPr lang="en-US" sz="2400" dirty="0" smtClean="0"/>
              <a:t>  Graph based techniques</a:t>
            </a:r>
          </a:p>
          <a:p>
            <a:pPr marL="0" lvl="0" indent="0" algn="l">
              <a:buNone/>
            </a:pPr>
            <a:r>
              <a:rPr lang="en-US" sz="2400" dirty="0" smtClean="0"/>
              <a:t>	- based on semantic similarity</a:t>
            </a:r>
          </a:p>
          <a:p>
            <a:pPr marL="0" lvl="0" indent="0" algn="l">
              <a:buNone/>
            </a:pPr>
            <a:r>
              <a:rPr lang="en-US" sz="2400" dirty="0" smtClean="0"/>
              <a:t>also, Algorithms based on Machine Learning</a:t>
            </a:r>
          </a:p>
          <a:p>
            <a:pPr marL="0" lvl="0" indent="0" algn="l">
              <a:buNone/>
            </a:pPr>
            <a:endParaRPr lang="en-US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SAMBO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9pPr>
          </a:lstStyle>
          <a:p>
            <a:pPr lvl="0"/>
            <a:r>
              <a:rPr lang="en-US"/>
              <a:t>Assists in aligning and merging of two ontologies</a:t>
            </a:r>
          </a:p>
          <a:p>
            <a:pPr lvl="1" rtl="0" hangingPunct="0">
              <a:buNone/>
            </a:pPr>
            <a:r>
              <a:rPr lang="en-US"/>
              <a:t>- chiefly biomedical ontologies</a:t>
            </a:r>
          </a:p>
          <a:p>
            <a:pPr lvl="0"/>
            <a:r>
              <a:rPr lang="en-US"/>
              <a:t>OWL format</a:t>
            </a:r>
          </a:p>
          <a:p>
            <a:pPr lvl="0"/>
            <a:r>
              <a:rPr lang="en-US"/>
              <a:t>System proposes alignment suggestions</a:t>
            </a:r>
          </a:p>
          <a:p>
            <a:pPr lvl="0"/>
            <a:r>
              <a:rPr lang="en-US"/>
              <a:t>Checks consistency of new(merged) ontology</a:t>
            </a:r>
          </a:p>
          <a:p>
            <a:pPr lvl="0"/>
            <a:endParaRPr lang="en-US"/>
          </a:p>
          <a:p>
            <a:pPr lvl="0"/>
            <a:r>
              <a:rPr lang="en-US" sz="2000"/>
              <a:t>Reference:-</a:t>
            </a:r>
          </a:p>
          <a:p>
            <a:pPr lvl="1" rtl="0" hangingPunct="0"/>
            <a:r>
              <a:rPr lang="en-US" sz="2000"/>
              <a:t>Lambrix P, Tan H, `SAMBO - A System for Aligning and Merging Biomedical Ontologies', Journal of Web Semantics</a:t>
            </a:r>
          </a:p>
          <a:p>
            <a:pPr lvl="1" rtl="0" hangingPunct="0"/>
            <a:r>
              <a:rPr lang="en-US" sz="2000">
                <a:hlinkClick r:id="rId3"/>
              </a:rPr>
              <a:t>http://rewerse.net/publications/download/REWERSE-RP-2006-058.pdf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/>
              <a:t>Falcon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570037"/>
            <a:ext cx="8870040" cy="556228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9pPr>
          </a:lstStyle>
          <a:p>
            <a:pPr lvl="0" algn="l"/>
            <a:r>
              <a:rPr lang="en-US" sz="2000" dirty="0"/>
              <a:t>Deals with large scale ontologies</a:t>
            </a:r>
          </a:p>
          <a:p>
            <a:pPr lvl="0" algn="l"/>
            <a:r>
              <a:rPr lang="en-US" sz="2000" dirty="0"/>
              <a:t>3 phases:</a:t>
            </a:r>
          </a:p>
          <a:p>
            <a:pPr lvl="1" algn="l" rtl="0" hangingPunct="0"/>
            <a:r>
              <a:rPr lang="en-US" sz="2000" dirty="0"/>
              <a:t>Partitioning ontologies</a:t>
            </a:r>
          </a:p>
          <a:p>
            <a:pPr lvl="1" algn="l" rtl="0" hangingPunct="0"/>
            <a:r>
              <a:rPr lang="en-US" sz="2000" dirty="0"/>
              <a:t>Matching blocks</a:t>
            </a:r>
          </a:p>
          <a:p>
            <a:pPr lvl="1" algn="l" rtl="0" hangingPunct="0"/>
            <a:r>
              <a:rPr lang="en-US" sz="2000" dirty="0"/>
              <a:t>Discovering Alignments</a:t>
            </a:r>
          </a:p>
          <a:p>
            <a:pPr lvl="0" algn="l"/>
            <a:r>
              <a:rPr lang="en-US" sz="2000" dirty="0"/>
              <a:t>Open Source</a:t>
            </a:r>
          </a:p>
          <a:p>
            <a:pPr lvl="0" algn="l"/>
            <a:r>
              <a:rPr lang="en-US" sz="2000" dirty="0"/>
              <a:t>Released under SEALS Platform</a:t>
            </a:r>
          </a:p>
          <a:p>
            <a:pPr lvl="0" algn="l"/>
            <a:r>
              <a:rPr lang="en-US" sz="2000" dirty="0"/>
              <a:t>Efficiency:- page 11, </a:t>
            </a:r>
            <a:r>
              <a:rPr lang="en-US" sz="2000" dirty="0" err="1"/>
              <a:t>Shvaiko-Euzenat</a:t>
            </a:r>
            <a:r>
              <a:rPr lang="en-US" sz="2000" dirty="0"/>
              <a:t> paper</a:t>
            </a:r>
          </a:p>
          <a:p>
            <a:pPr lvl="0" algn="l"/>
            <a:endParaRPr lang="en-US" sz="2000" dirty="0" smtClean="0"/>
          </a:p>
          <a:p>
            <a:pPr lvl="0" algn="l"/>
            <a:r>
              <a:rPr lang="en-US" sz="2000" dirty="0" smtClean="0"/>
              <a:t>References</a:t>
            </a:r>
            <a:r>
              <a:rPr lang="en-US" sz="2000" dirty="0"/>
              <a:t>:</a:t>
            </a:r>
          </a:p>
          <a:p>
            <a:pPr lvl="1" algn="l" rtl="0" hangingPunct="0"/>
            <a:r>
              <a:rPr lang="en-US" sz="2000" dirty="0">
                <a:hlinkClick r:id="rId3"/>
              </a:rPr>
              <a:t>http://ws.nju.edu.cn/falcon-ao/index.jsp</a:t>
            </a:r>
          </a:p>
          <a:p>
            <a:pPr lvl="1" algn="l" rtl="0" hangingPunct="0"/>
            <a:r>
              <a:rPr lang="en-US" sz="2000" dirty="0">
                <a:hlinkClick r:id="rId4"/>
              </a:rPr>
              <a:t>http://www.websemanticsjournal.org/index.php/ps/article/viewFile/146/144</a:t>
            </a:r>
          </a:p>
          <a:p>
            <a:pPr lvl="0" algn="l"/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56000" y="286200"/>
            <a:ext cx="8568000" cy="1260360"/>
          </a:xfrm>
        </p:spPr>
        <p:txBody>
          <a:bodyPr wrap="square" lIns="90000" tIns="46800" rIns="90000" bIns="46800" anchorCtr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>
                <a:ea typeface="宋体" pitchFamily="2"/>
              </a:rPr>
              <a:t>What is Falcon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832319" y="2069640"/>
            <a:ext cx="9049320" cy="2423880"/>
          </a:xfrm>
        </p:spPr>
        <p:txBody>
          <a:bodyPr wrap="square" lIns="90000" tIns="46800" rIns="90000" bIns="46800" anchor="t" anchorCtr="0"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9pPr>
          </a:lstStyle>
          <a:p>
            <a:pPr marL="2331720" lvl="0" indent="0">
              <a:lnSpc>
                <a:spcPct val="90000"/>
              </a:lnSpc>
              <a:spcBef>
                <a:spcPts val="799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0000"/>
                </a:solidFill>
              </a:rPr>
              <a:t>F</a:t>
            </a:r>
            <a:r>
              <a:rPr lang="en-US"/>
              <a:t>inding, </a:t>
            </a:r>
            <a:r>
              <a:rPr lang="en-US">
                <a:solidFill>
                  <a:srgbClr val="FF0000"/>
                </a:solidFill>
              </a:rPr>
              <a:t>A</a:t>
            </a:r>
            <a:r>
              <a:rPr lang="en-US"/>
              <a:t>ligning</a:t>
            </a:r>
            <a:r>
              <a:rPr lang="en-US">
                <a:ea typeface="宋体" pitchFamily="2"/>
              </a:rPr>
              <a:t>,</a:t>
            </a:r>
            <a:r>
              <a:rPr lang="en-US"/>
              <a:t> </a:t>
            </a:r>
            <a:r>
              <a:rPr lang="en-US">
                <a:solidFill>
                  <a:srgbClr val="FF0000"/>
                </a:solidFill>
              </a:rPr>
              <a:t>L</a:t>
            </a:r>
            <a:r>
              <a:rPr lang="en-US"/>
              <a:t>earning ontologies, and ultimately for </a:t>
            </a:r>
            <a:r>
              <a:rPr lang="en-US">
                <a:solidFill>
                  <a:srgbClr val="FF0000"/>
                </a:solidFill>
              </a:rPr>
              <a:t>C</a:t>
            </a:r>
            <a:r>
              <a:rPr lang="en-US"/>
              <a:t>apturing knowledge by an </a:t>
            </a:r>
            <a:r>
              <a:rPr lang="en-US">
                <a:solidFill>
                  <a:srgbClr val="FF0000"/>
                </a:solidFill>
                <a:ea typeface="宋体" pitchFamily="2"/>
              </a:rPr>
              <a:t>ON</a:t>
            </a:r>
            <a:r>
              <a:rPr lang="en-US"/>
              <a:t>tology-driven approach.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76480" y="2033280"/>
            <a:ext cx="2698560" cy="208583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reeform 4"/>
          <p:cNvSpPr/>
          <p:nvPr/>
        </p:nvSpPr>
        <p:spPr>
          <a:xfrm>
            <a:off x="673560" y="4812480"/>
            <a:ext cx="8730720" cy="1110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748"/>
              </a:spcBef>
              <a:spcAft>
                <a:spcPts val="0"/>
              </a:spcAft>
              <a:buNone/>
              <a:tabLst/>
              <a:defRPr sz="1990"/>
            </a:pPr>
            <a:r>
              <a:rPr lang="en-US" sz="3000" b="0" i="0" u="none" strike="noStrike" kern="1200">
                <a:ln>
                  <a:noFill/>
                </a:ln>
                <a:latin typeface="Liberation Sans" pitchFamily="18"/>
                <a:ea typeface="宋体" pitchFamily="2"/>
                <a:cs typeface="宋体" pitchFamily="2"/>
              </a:rPr>
              <a:t>A suit of methods and tools for the Semantic Web applications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45640" y="6522840"/>
            <a:ext cx="4842720" cy="4266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kern="1200">
                <a:latin typeface="Liberation Sans" pitchFamily="18"/>
                <a:ea typeface="WenQuanYi Micro Hei" pitchFamily="2"/>
                <a:cs typeface="Lohit Hindi" pitchFamily="2"/>
              </a:defRPr>
            </a:pPr>
            <a:r>
              <a:rPr lang="en-US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rPr>
              <a:t>Reference:- Southeast University, P. R. China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56000" y="286200"/>
            <a:ext cx="8568000" cy="1260360"/>
          </a:xfrm>
        </p:spPr>
        <p:txBody>
          <a:bodyPr wrap="square" lIns="90000" tIns="46800" rIns="90000" bIns="46800" anchorCtr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>
                <a:ea typeface="宋体" pitchFamily="2"/>
              </a:rPr>
              <a:t>What is Falcon-AO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55280" y="1990800"/>
            <a:ext cx="7358760" cy="2115720"/>
          </a:xfrm>
        </p:spPr>
        <p:txBody>
          <a:bodyPr wrap="square" lIns="90000" tIns="46800" rIns="90000" bIns="46800" anchor="t" anchorCtr="0"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9pPr>
          </a:lstStyle>
          <a:p>
            <a:pPr marL="0" lvl="0" indent="0">
              <a:spcBef>
                <a:spcPts val="697"/>
              </a:spcBef>
              <a:spcAft>
                <a:spcPts val="0"/>
              </a:spcAft>
            </a:pPr>
            <a:r>
              <a:rPr lang="en-US" sz="2800">
                <a:solidFill>
                  <a:srgbClr val="FF0000"/>
                </a:solidFill>
                <a:ea typeface="宋体" pitchFamily="2"/>
              </a:rPr>
              <a:t>A</a:t>
            </a:r>
            <a:r>
              <a:rPr lang="en-US" sz="2800">
                <a:solidFill>
                  <a:srgbClr val="000000"/>
                </a:solidFill>
                <a:ea typeface="宋体" pitchFamily="2"/>
              </a:rPr>
              <a:t>ligning </a:t>
            </a:r>
            <a:r>
              <a:rPr lang="en-US" sz="2800">
                <a:solidFill>
                  <a:srgbClr val="FF0000"/>
                </a:solidFill>
                <a:ea typeface="宋体" pitchFamily="2"/>
              </a:rPr>
              <a:t>O</a:t>
            </a:r>
            <a:r>
              <a:rPr lang="en-US" sz="2800">
                <a:solidFill>
                  <a:srgbClr val="000000"/>
                </a:solidFill>
                <a:ea typeface="宋体" pitchFamily="2"/>
              </a:rPr>
              <a:t>ntologies with Falcon</a:t>
            </a:r>
          </a:p>
          <a:p>
            <a:pPr marL="0" lvl="0" indent="0">
              <a:spcBef>
                <a:spcPts val="697"/>
              </a:spcBef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ea typeface="宋体" pitchFamily="2"/>
              </a:rPr>
              <a:t>An integration of two matchers</a:t>
            </a:r>
          </a:p>
          <a:p>
            <a:pPr marL="0" lvl="1" indent="0" rtl="0" hangingPunct="0">
              <a:spcBef>
                <a:spcPts val="598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ea typeface="宋体" pitchFamily="2"/>
              </a:rPr>
              <a:t>LMO – </a:t>
            </a:r>
            <a:r>
              <a:rPr lang="en-US" sz="2400">
                <a:solidFill>
                  <a:srgbClr val="FF0000"/>
                </a:solidFill>
              </a:rPr>
              <a:t>L</a:t>
            </a:r>
            <a:r>
              <a:rPr lang="en-US" sz="2400">
                <a:solidFill>
                  <a:srgbClr val="000000"/>
                </a:solidFill>
              </a:rPr>
              <a:t>inguistic </a:t>
            </a:r>
            <a:r>
              <a:rPr lang="en-US" sz="2400">
                <a:solidFill>
                  <a:srgbClr val="FF0000"/>
                </a:solidFill>
              </a:rPr>
              <a:t>M</a:t>
            </a:r>
            <a:r>
              <a:rPr lang="en-US" sz="2400">
                <a:solidFill>
                  <a:srgbClr val="000000"/>
                </a:solidFill>
              </a:rPr>
              <a:t>atching for </a:t>
            </a:r>
            <a:r>
              <a:rPr lang="en-US" sz="2400">
                <a:solidFill>
                  <a:srgbClr val="FF0000"/>
                </a:solidFill>
              </a:rPr>
              <a:t>O</a:t>
            </a:r>
            <a:r>
              <a:rPr lang="en-US" sz="2400">
                <a:solidFill>
                  <a:srgbClr val="000000"/>
                </a:solidFill>
              </a:rPr>
              <a:t>ntologies</a:t>
            </a:r>
          </a:p>
          <a:p>
            <a:pPr marL="0" lvl="1" indent="0" rtl="0" hangingPunct="0">
              <a:spcBef>
                <a:spcPts val="598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ea typeface="宋体" pitchFamily="2"/>
              </a:rPr>
              <a:t>GMO – </a:t>
            </a:r>
            <a:r>
              <a:rPr lang="en-US" sz="2400">
                <a:solidFill>
                  <a:srgbClr val="FF0000"/>
                </a:solidFill>
                <a:ea typeface="宋体" pitchFamily="2"/>
              </a:rPr>
              <a:t>G</a:t>
            </a:r>
            <a:r>
              <a:rPr lang="en-US" sz="2400">
                <a:solidFill>
                  <a:srgbClr val="000000"/>
                </a:solidFill>
                <a:ea typeface="宋体" pitchFamily="2"/>
              </a:rPr>
              <a:t>raph </a:t>
            </a:r>
            <a:r>
              <a:rPr lang="en-US" sz="2400">
                <a:solidFill>
                  <a:srgbClr val="FF0000"/>
                </a:solidFill>
                <a:ea typeface="宋体" pitchFamily="2"/>
              </a:rPr>
              <a:t>M</a:t>
            </a:r>
            <a:r>
              <a:rPr lang="en-US" sz="2400">
                <a:solidFill>
                  <a:srgbClr val="000000"/>
                </a:solidFill>
                <a:ea typeface="宋体" pitchFamily="2"/>
              </a:rPr>
              <a:t>atching for </a:t>
            </a:r>
            <a:r>
              <a:rPr lang="en-US" sz="2400">
                <a:solidFill>
                  <a:srgbClr val="FF0000"/>
                </a:solidFill>
                <a:ea typeface="宋体" pitchFamily="2"/>
              </a:rPr>
              <a:t>O</a:t>
            </a:r>
            <a:r>
              <a:rPr lang="en-US" sz="2400">
                <a:solidFill>
                  <a:srgbClr val="000000"/>
                </a:solidFill>
                <a:ea typeface="宋体" pitchFamily="2"/>
              </a:rPr>
              <a:t>ntologies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673560" y="4731839"/>
            <a:ext cx="3175920" cy="191627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Object 4"/>
          <p:cNvGraphicFramePr/>
          <p:nvPr/>
        </p:nvGraphicFramePr>
        <p:xfrm>
          <a:off x="4206960" y="5304239"/>
          <a:ext cx="911519" cy="718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r:id="rId5" imgW="875882" imgH="698413" progId="">
                  <p:embed/>
                </p:oleObj>
              </mc:Choice>
              <mc:Fallback>
                <p:oleObj r:id="rId5" imgW="875882" imgH="698413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06960" y="5304239"/>
                        <a:ext cx="911519" cy="718920"/>
                      </a:xfrm>
                      <a:prstGeom prst="rect">
                        <a:avLst/>
                      </a:prstGeom>
                      <a:solidFill>
                        <a:srgbClr val="CFE7F5"/>
                      </a:solidFill>
                      <a:ln w="0">
                        <a:solidFill>
                          <a:srgbClr val="808080"/>
                        </a:solidFill>
                        <a:prstDash val="soli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reeform 5"/>
          <p:cNvSpPr/>
          <p:nvPr/>
        </p:nvSpPr>
        <p:spPr>
          <a:xfrm rot="10800000">
            <a:off x="435240" y="4493880"/>
            <a:ext cx="3176640" cy="2278800"/>
          </a:xfrm>
          <a:custGeom>
            <a:avLst>
              <a:gd name="f0" fmla="val 11819"/>
              <a:gd name="f1" fmla="val 30845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*/ 5419351 1 1725033"/>
              <a:gd name="f9" fmla="val -2147483647"/>
              <a:gd name="f10" fmla="val 2147483647"/>
              <a:gd name="f11" fmla="min 0 21600"/>
              <a:gd name="f12" fmla="max 0 21600"/>
              <a:gd name="f13" fmla="+- 0 0 0"/>
              <a:gd name="f14" fmla="*/ f6 1 21600"/>
              <a:gd name="f15" fmla="*/ f7 1 21600"/>
              <a:gd name="f16" fmla="*/ f8 1 180"/>
              <a:gd name="f17" fmla="pin -2147483647 f0 2147483647"/>
              <a:gd name="f18" fmla="pin -2147483647 f1 2147483647"/>
              <a:gd name="f19" fmla="+- f12 0 f11"/>
              <a:gd name="f20" fmla="*/ f13 f3 1"/>
              <a:gd name="f21" fmla="+- f17 0 10800"/>
              <a:gd name="f22" fmla="+- f18 0 10800"/>
              <a:gd name="f23" fmla="*/ f17 f14 1"/>
              <a:gd name="f24" fmla="*/ f18 f15 1"/>
              <a:gd name="f25" fmla="*/ 3200 f14 1"/>
              <a:gd name="f26" fmla="*/ 18400 f14 1"/>
              <a:gd name="f27" fmla="*/ 18400 f15 1"/>
              <a:gd name="f28" fmla="*/ 3200 f15 1"/>
              <a:gd name="f29" fmla="*/ f19 1 2"/>
              <a:gd name="f30" fmla="*/ 10800 f14 1"/>
              <a:gd name="f31" fmla="*/ 0 f15 1"/>
              <a:gd name="f32" fmla="*/ f20 1 f5"/>
              <a:gd name="f33" fmla="*/ 3160 f14 1"/>
              <a:gd name="f34" fmla="*/ 3160 f15 1"/>
              <a:gd name="f35" fmla="*/ 0 f14 1"/>
              <a:gd name="f36" fmla="*/ 10800 f15 1"/>
              <a:gd name="f37" fmla="*/ 18440 f15 1"/>
              <a:gd name="f38" fmla="*/ 21600 f15 1"/>
              <a:gd name="f39" fmla="*/ 18440 f14 1"/>
              <a:gd name="f40" fmla="*/ 21600 f14 1"/>
              <a:gd name="f41" fmla="*/ f21 f21 1"/>
              <a:gd name="f42" fmla="*/ f22 f22 1"/>
              <a:gd name="f43" fmla="+- 0 0 f22"/>
              <a:gd name="f44" fmla="+- 0 0 f21"/>
              <a:gd name="f45" fmla="+- f11 f29 0"/>
              <a:gd name="f46" fmla="*/ f29 f29 1"/>
              <a:gd name="f47" fmla="+- f32 0 f4"/>
              <a:gd name="f48" fmla="+- f41 f42 0"/>
              <a:gd name="f49" fmla="at2 f43 f44"/>
              <a:gd name="f50" fmla="sqrt f48"/>
              <a:gd name="f51" fmla="+- f49 f4 0"/>
              <a:gd name="f52" fmla="+- f50 0 10800"/>
              <a:gd name="f53" fmla="*/ f51 f8 1"/>
              <a:gd name="f54" fmla="*/ f53 1 f3"/>
              <a:gd name="f55" fmla="+- 0 0 f54"/>
              <a:gd name="f56" fmla="val f55"/>
              <a:gd name="f57" fmla="*/ f56 1 f16"/>
              <a:gd name="f58" fmla="+- f57 0 10"/>
              <a:gd name="f59" fmla="+- f57 10 0"/>
              <a:gd name="f60" fmla="*/ f57 f16 1"/>
              <a:gd name="f61" fmla="+- 0 0 f60"/>
              <a:gd name="f62" fmla="*/ f58 f16 1"/>
              <a:gd name="f63" fmla="*/ f59 f16 1"/>
              <a:gd name="f64" fmla="*/ f61 f3 1"/>
              <a:gd name="f65" fmla="+- 0 0 f62"/>
              <a:gd name="f66" fmla="+- 0 0 f63"/>
              <a:gd name="f67" fmla="*/ f64 1 f8"/>
              <a:gd name="f68" fmla="*/ f65 f3 1"/>
              <a:gd name="f69" fmla="*/ f66 f3 1"/>
              <a:gd name="f70" fmla="+- f67 0 f4"/>
              <a:gd name="f71" fmla="*/ f68 1 f8"/>
              <a:gd name="f72" fmla="*/ f69 1 f8"/>
              <a:gd name="f73" fmla="sin 1 f70"/>
              <a:gd name="f74" fmla="cos 1 f70"/>
              <a:gd name="f75" fmla="+- f71 0 f4"/>
              <a:gd name="f76" fmla="+- f72 0 f4"/>
              <a:gd name="f77" fmla="+- 0 0 f73"/>
              <a:gd name="f78" fmla="+- 0 0 f74"/>
              <a:gd name="f79" fmla="sin 1 f75"/>
              <a:gd name="f80" fmla="cos 1 f75"/>
              <a:gd name="f81" fmla="sin 1 f76"/>
              <a:gd name="f82" fmla="cos 1 f76"/>
              <a:gd name="f83" fmla="*/ 10800 f77 1"/>
              <a:gd name="f84" fmla="*/ 10800 f78 1"/>
              <a:gd name="f85" fmla="+- 0 0 f79"/>
              <a:gd name="f86" fmla="+- 0 0 f80"/>
              <a:gd name="f87" fmla="+- 0 0 f81"/>
              <a:gd name="f88" fmla="+- 0 0 f82"/>
              <a:gd name="f89" fmla="+- f83 10800 0"/>
              <a:gd name="f90" fmla="+- f84 10800 0"/>
              <a:gd name="f91" fmla="*/ 10800 f85 1"/>
              <a:gd name="f92" fmla="*/ 10800 f86 1"/>
              <a:gd name="f93" fmla="*/ 10800 f87 1"/>
              <a:gd name="f94" fmla="*/ 10800 f88 1"/>
              <a:gd name="f95" fmla="?: f52 f17 f89"/>
              <a:gd name="f96" fmla="?: f52 f18 f90"/>
              <a:gd name="f97" fmla="+- f91 10800 0"/>
              <a:gd name="f98" fmla="+- f92 10800 0"/>
              <a:gd name="f99" fmla="+- f93 10800 0"/>
              <a:gd name="f100" fmla="+- f94 10800 0"/>
              <a:gd name="f101" fmla="+- f99 0 f45"/>
              <a:gd name="f102" fmla="+- f100 0 f45"/>
              <a:gd name="f103" fmla="+- f97 0 f45"/>
              <a:gd name="f104" fmla="+- f98 0 f45"/>
              <a:gd name="f105" fmla="*/ f95 f14 1"/>
              <a:gd name="f106" fmla="*/ f96 f15 1"/>
              <a:gd name="f107" fmla="at2 f101 f102"/>
              <a:gd name="f108" fmla="at2 f103 f104"/>
              <a:gd name="f109" fmla="+- f107 f4 0"/>
              <a:gd name="f110" fmla="+- f108 f4 0"/>
              <a:gd name="f111" fmla="*/ f109 f8 1"/>
              <a:gd name="f112" fmla="*/ f110 f8 1"/>
              <a:gd name="f113" fmla="*/ f111 1 f3"/>
              <a:gd name="f114" fmla="*/ f112 1 f3"/>
              <a:gd name="f115" fmla="+- 0 0 f113"/>
              <a:gd name="f116" fmla="+- 0 0 f114"/>
              <a:gd name="f117" fmla="+- 0 0 f115"/>
              <a:gd name="f118" fmla="+- 0 0 f116"/>
              <a:gd name="f119" fmla="*/ f117 f3 1"/>
              <a:gd name="f120" fmla="*/ f118 f3 1"/>
              <a:gd name="f121" fmla="*/ f119 1 f8"/>
              <a:gd name="f122" fmla="*/ f120 1 f8"/>
              <a:gd name="f123" fmla="+- f121 0 f4"/>
              <a:gd name="f124" fmla="+- f122 0 f4"/>
              <a:gd name="f125" fmla="cos 1 f123"/>
              <a:gd name="f126" fmla="sin 1 f123"/>
              <a:gd name="f127" fmla="+- f124 0 f123"/>
              <a:gd name="f128" fmla="+- 0 0 f125"/>
              <a:gd name="f129" fmla="+- 0 0 f126"/>
              <a:gd name="f130" fmla="+- f127 f2 0"/>
              <a:gd name="f131" fmla="*/ f29 f128 1"/>
              <a:gd name="f132" fmla="*/ f29 f129 1"/>
              <a:gd name="f133" fmla="?: f127 f127 f130"/>
              <a:gd name="f134" fmla="*/ f131 f131 1"/>
              <a:gd name="f135" fmla="*/ f132 f132 1"/>
              <a:gd name="f136" fmla="+- f134 f135 0"/>
              <a:gd name="f137" fmla="sqrt f136"/>
              <a:gd name="f138" fmla="*/ f46 1 f137"/>
              <a:gd name="f139" fmla="*/ f128 f138 1"/>
              <a:gd name="f140" fmla="*/ f129 f138 1"/>
              <a:gd name="f141" fmla="+- f45 0 f139"/>
              <a:gd name="f142" fmla="+- f45 0 f140"/>
            </a:gdLst>
            <a:ahLst>
              <a:ahXY gdRefX="f0" minX="f9" maxX="f10" gdRefY="f1" minY="f9" maxY="f10">
                <a:pos x="f23" y="f24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7">
                <a:pos x="f30" y="f31"/>
              </a:cxn>
              <a:cxn ang="f47">
                <a:pos x="f33" y="f34"/>
              </a:cxn>
              <a:cxn ang="f47">
                <a:pos x="f35" y="f36"/>
              </a:cxn>
              <a:cxn ang="f47">
                <a:pos x="f33" y="f37"/>
              </a:cxn>
              <a:cxn ang="f47">
                <a:pos x="f30" y="f38"/>
              </a:cxn>
              <a:cxn ang="f47">
                <a:pos x="f39" y="f37"/>
              </a:cxn>
              <a:cxn ang="f47">
                <a:pos x="f40" y="f36"/>
              </a:cxn>
              <a:cxn ang="f47">
                <a:pos x="f39" y="f34"/>
              </a:cxn>
              <a:cxn ang="f47">
                <a:pos x="f105" y="f106"/>
              </a:cxn>
            </a:cxnLst>
            <a:rect l="f25" t="f28" r="f26" b="f27"/>
            <a:pathLst>
              <a:path w="21600" h="21600">
                <a:moveTo>
                  <a:pt x="f141" y="f142"/>
                </a:moveTo>
                <a:arcTo wR="f29" hR="f29" stAng="f123" swAng="f133"/>
                <a:lnTo>
                  <a:pt x="f95" y="f96"/>
                </a:lnTo>
                <a:close/>
              </a:path>
            </a:pathLst>
          </a:custGeom>
          <a:solidFill>
            <a:srgbClr val="00CC99">
              <a:alpha val="30000"/>
            </a:srgbClr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Liberation Sans" pitchFamily="18"/>
              <a:ea typeface="WenQuanYi Micro Hei" pitchFamily="2"/>
              <a:cs typeface="Lohit Hindi" pitchFamily="2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lum/>
            <a:alphaModFix/>
          </a:blip>
          <a:srcRect/>
          <a:stretch>
            <a:fillRect/>
          </a:stretch>
        </p:blipFill>
        <p:spPr>
          <a:xfrm>
            <a:off x="5437080" y="4788000"/>
            <a:ext cx="3731040" cy="17712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Freeform 7"/>
          <p:cNvSpPr/>
          <p:nvPr/>
        </p:nvSpPr>
        <p:spPr>
          <a:xfrm rot="10800000">
            <a:off x="5356081" y="4573800"/>
            <a:ext cx="3811679" cy="2199960"/>
          </a:xfrm>
          <a:custGeom>
            <a:avLst>
              <a:gd name="f0" fmla="val 39846"/>
              <a:gd name="f1" fmla="val 27116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*/ 5419351 1 1725033"/>
              <a:gd name="f9" fmla="val -2147483647"/>
              <a:gd name="f10" fmla="val 2147483647"/>
              <a:gd name="f11" fmla="min 0 21600"/>
              <a:gd name="f12" fmla="max 0 21600"/>
              <a:gd name="f13" fmla="+- 0 0 0"/>
              <a:gd name="f14" fmla="*/ f6 1 21600"/>
              <a:gd name="f15" fmla="*/ f7 1 21600"/>
              <a:gd name="f16" fmla="*/ f8 1 180"/>
              <a:gd name="f17" fmla="pin -2147483647 f0 2147483647"/>
              <a:gd name="f18" fmla="pin -2147483647 f1 2147483647"/>
              <a:gd name="f19" fmla="+- f12 0 f11"/>
              <a:gd name="f20" fmla="*/ f13 f3 1"/>
              <a:gd name="f21" fmla="+- f17 0 10800"/>
              <a:gd name="f22" fmla="+- f18 0 10800"/>
              <a:gd name="f23" fmla="*/ f17 f14 1"/>
              <a:gd name="f24" fmla="*/ f18 f15 1"/>
              <a:gd name="f25" fmla="*/ 3200 f14 1"/>
              <a:gd name="f26" fmla="*/ 18400 f14 1"/>
              <a:gd name="f27" fmla="*/ 18400 f15 1"/>
              <a:gd name="f28" fmla="*/ 3200 f15 1"/>
              <a:gd name="f29" fmla="*/ f19 1 2"/>
              <a:gd name="f30" fmla="*/ 10800 f14 1"/>
              <a:gd name="f31" fmla="*/ 0 f15 1"/>
              <a:gd name="f32" fmla="*/ f20 1 f5"/>
              <a:gd name="f33" fmla="*/ 3160 f14 1"/>
              <a:gd name="f34" fmla="*/ 3160 f15 1"/>
              <a:gd name="f35" fmla="*/ 0 f14 1"/>
              <a:gd name="f36" fmla="*/ 10800 f15 1"/>
              <a:gd name="f37" fmla="*/ 18440 f15 1"/>
              <a:gd name="f38" fmla="*/ 21600 f15 1"/>
              <a:gd name="f39" fmla="*/ 18440 f14 1"/>
              <a:gd name="f40" fmla="*/ 21600 f14 1"/>
              <a:gd name="f41" fmla="*/ f21 f21 1"/>
              <a:gd name="f42" fmla="*/ f22 f22 1"/>
              <a:gd name="f43" fmla="+- 0 0 f22"/>
              <a:gd name="f44" fmla="+- 0 0 f21"/>
              <a:gd name="f45" fmla="+- f11 f29 0"/>
              <a:gd name="f46" fmla="*/ f29 f29 1"/>
              <a:gd name="f47" fmla="+- f32 0 f4"/>
              <a:gd name="f48" fmla="+- f41 f42 0"/>
              <a:gd name="f49" fmla="at2 f43 f44"/>
              <a:gd name="f50" fmla="sqrt f48"/>
              <a:gd name="f51" fmla="+- f49 f4 0"/>
              <a:gd name="f52" fmla="+- f50 0 10800"/>
              <a:gd name="f53" fmla="*/ f51 f8 1"/>
              <a:gd name="f54" fmla="*/ f53 1 f3"/>
              <a:gd name="f55" fmla="+- 0 0 f54"/>
              <a:gd name="f56" fmla="val f55"/>
              <a:gd name="f57" fmla="*/ f56 1 f16"/>
              <a:gd name="f58" fmla="+- f57 0 10"/>
              <a:gd name="f59" fmla="+- f57 10 0"/>
              <a:gd name="f60" fmla="*/ f57 f16 1"/>
              <a:gd name="f61" fmla="+- 0 0 f60"/>
              <a:gd name="f62" fmla="*/ f58 f16 1"/>
              <a:gd name="f63" fmla="*/ f59 f16 1"/>
              <a:gd name="f64" fmla="*/ f61 f3 1"/>
              <a:gd name="f65" fmla="+- 0 0 f62"/>
              <a:gd name="f66" fmla="+- 0 0 f63"/>
              <a:gd name="f67" fmla="*/ f64 1 f8"/>
              <a:gd name="f68" fmla="*/ f65 f3 1"/>
              <a:gd name="f69" fmla="*/ f66 f3 1"/>
              <a:gd name="f70" fmla="+- f67 0 f4"/>
              <a:gd name="f71" fmla="*/ f68 1 f8"/>
              <a:gd name="f72" fmla="*/ f69 1 f8"/>
              <a:gd name="f73" fmla="sin 1 f70"/>
              <a:gd name="f74" fmla="cos 1 f70"/>
              <a:gd name="f75" fmla="+- f71 0 f4"/>
              <a:gd name="f76" fmla="+- f72 0 f4"/>
              <a:gd name="f77" fmla="+- 0 0 f73"/>
              <a:gd name="f78" fmla="+- 0 0 f74"/>
              <a:gd name="f79" fmla="sin 1 f75"/>
              <a:gd name="f80" fmla="cos 1 f75"/>
              <a:gd name="f81" fmla="sin 1 f76"/>
              <a:gd name="f82" fmla="cos 1 f76"/>
              <a:gd name="f83" fmla="*/ 10800 f77 1"/>
              <a:gd name="f84" fmla="*/ 10800 f78 1"/>
              <a:gd name="f85" fmla="+- 0 0 f79"/>
              <a:gd name="f86" fmla="+- 0 0 f80"/>
              <a:gd name="f87" fmla="+- 0 0 f81"/>
              <a:gd name="f88" fmla="+- 0 0 f82"/>
              <a:gd name="f89" fmla="+- f83 10800 0"/>
              <a:gd name="f90" fmla="+- f84 10800 0"/>
              <a:gd name="f91" fmla="*/ 10800 f85 1"/>
              <a:gd name="f92" fmla="*/ 10800 f86 1"/>
              <a:gd name="f93" fmla="*/ 10800 f87 1"/>
              <a:gd name="f94" fmla="*/ 10800 f88 1"/>
              <a:gd name="f95" fmla="?: f52 f17 f89"/>
              <a:gd name="f96" fmla="?: f52 f18 f90"/>
              <a:gd name="f97" fmla="+- f91 10800 0"/>
              <a:gd name="f98" fmla="+- f92 10800 0"/>
              <a:gd name="f99" fmla="+- f93 10800 0"/>
              <a:gd name="f100" fmla="+- f94 10800 0"/>
              <a:gd name="f101" fmla="+- f99 0 f45"/>
              <a:gd name="f102" fmla="+- f100 0 f45"/>
              <a:gd name="f103" fmla="+- f97 0 f45"/>
              <a:gd name="f104" fmla="+- f98 0 f45"/>
              <a:gd name="f105" fmla="*/ f95 f14 1"/>
              <a:gd name="f106" fmla="*/ f96 f15 1"/>
              <a:gd name="f107" fmla="at2 f101 f102"/>
              <a:gd name="f108" fmla="at2 f103 f104"/>
              <a:gd name="f109" fmla="+- f107 f4 0"/>
              <a:gd name="f110" fmla="+- f108 f4 0"/>
              <a:gd name="f111" fmla="*/ f109 f8 1"/>
              <a:gd name="f112" fmla="*/ f110 f8 1"/>
              <a:gd name="f113" fmla="*/ f111 1 f3"/>
              <a:gd name="f114" fmla="*/ f112 1 f3"/>
              <a:gd name="f115" fmla="+- 0 0 f113"/>
              <a:gd name="f116" fmla="+- 0 0 f114"/>
              <a:gd name="f117" fmla="+- 0 0 f115"/>
              <a:gd name="f118" fmla="+- 0 0 f116"/>
              <a:gd name="f119" fmla="*/ f117 f3 1"/>
              <a:gd name="f120" fmla="*/ f118 f3 1"/>
              <a:gd name="f121" fmla="*/ f119 1 f8"/>
              <a:gd name="f122" fmla="*/ f120 1 f8"/>
              <a:gd name="f123" fmla="+- f121 0 f4"/>
              <a:gd name="f124" fmla="+- f122 0 f4"/>
              <a:gd name="f125" fmla="cos 1 f123"/>
              <a:gd name="f126" fmla="sin 1 f123"/>
              <a:gd name="f127" fmla="+- f124 0 f123"/>
              <a:gd name="f128" fmla="+- 0 0 f125"/>
              <a:gd name="f129" fmla="+- 0 0 f126"/>
              <a:gd name="f130" fmla="+- f127 f2 0"/>
              <a:gd name="f131" fmla="*/ f29 f128 1"/>
              <a:gd name="f132" fmla="*/ f29 f129 1"/>
              <a:gd name="f133" fmla="?: f127 f127 f130"/>
              <a:gd name="f134" fmla="*/ f131 f131 1"/>
              <a:gd name="f135" fmla="*/ f132 f132 1"/>
              <a:gd name="f136" fmla="+- f134 f135 0"/>
              <a:gd name="f137" fmla="sqrt f136"/>
              <a:gd name="f138" fmla="*/ f46 1 f137"/>
              <a:gd name="f139" fmla="*/ f128 f138 1"/>
              <a:gd name="f140" fmla="*/ f129 f138 1"/>
              <a:gd name="f141" fmla="+- f45 0 f139"/>
              <a:gd name="f142" fmla="+- f45 0 f140"/>
            </a:gdLst>
            <a:ahLst>
              <a:ahXY gdRefX="f0" minX="f9" maxX="f10" gdRefY="f1" minY="f9" maxY="f10">
                <a:pos x="f23" y="f24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7">
                <a:pos x="f30" y="f31"/>
              </a:cxn>
              <a:cxn ang="f47">
                <a:pos x="f33" y="f34"/>
              </a:cxn>
              <a:cxn ang="f47">
                <a:pos x="f35" y="f36"/>
              </a:cxn>
              <a:cxn ang="f47">
                <a:pos x="f33" y="f37"/>
              </a:cxn>
              <a:cxn ang="f47">
                <a:pos x="f30" y="f38"/>
              </a:cxn>
              <a:cxn ang="f47">
                <a:pos x="f39" y="f37"/>
              </a:cxn>
              <a:cxn ang="f47">
                <a:pos x="f40" y="f36"/>
              </a:cxn>
              <a:cxn ang="f47">
                <a:pos x="f39" y="f34"/>
              </a:cxn>
              <a:cxn ang="f47">
                <a:pos x="f105" y="f106"/>
              </a:cxn>
            </a:cxnLst>
            <a:rect l="f25" t="f28" r="f26" b="f27"/>
            <a:pathLst>
              <a:path w="21600" h="21600">
                <a:moveTo>
                  <a:pt x="f141" y="f142"/>
                </a:moveTo>
                <a:arcTo wR="f29" hR="f29" stAng="f123" swAng="f133"/>
                <a:lnTo>
                  <a:pt x="f95" y="f96"/>
                </a:lnTo>
                <a:close/>
              </a:path>
            </a:pathLst>
          </a:custGeom>
          <a:solidFill>
            <a:srgbClr val="00CC99">
              <a:alpha val="30000"/>
            </a:srgbClr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Liberation Sans" pitchFamily="18"/>
              <a:ea typeface="WenQuanYi Micro Hei" pitchFamily="2"/>
              <a:cs typeface="Lohit Hindi" pitchFamily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45640" y="6949800"/>
            <a:ext cx="4842720" cy="4266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kern="1200">
                <a:latin typeface="Liberation Sans" pitchFamily="18"/>
                <a:ea typeface="WenQuanYi Micro Hei" pitchFamily="2"/>
                <a:cs typeface="Lohit Hindi" pitchFamily="2"/>
              </a:defRPr>
            </a:pPr>
            <a:r>
              <a:rPr lang="en-US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rPr>
              <a:t>Reference:- Southeast University, P. R. China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mph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num">
                                      <p:cBhvr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56000" y="286200"/>
            <a:ext cx="8568000" cy="1260360"/>
          </a:xfrm>
        </p:spPr>
        <p:txBody>
          <a:bodyPr wrap="square" lIns="90000" tIns="46800" rIns="90000" bIns="46800" anchorCtr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>
                <a:ea typeface="宋体" pitchFamily="2"/>
              </a:rPr>
              <a:t>Architecture of Falcon-AO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149480" y="1636200"/>
            <a:ext cx="4480200" cy="50662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reeform 3"/>
          <p:cNvSpPr/>
          <p:nvPr/>
        </p:nvSpPr>
        <p:spPr>
          <a:xfrm>
            <a:off x="6072479" y="4017960"/>
            <a:ext cx="3769200" cy="1270080"/>
          </a:xfrm>
          <a:custGeom>
            <a:avLst>
              <a:gd name="f0" fmla="val -8294"/>
              <a:gd name="f1" fmla="val 31374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00CC99">
              <a:alpha val="10000"/>
            </a:srgbClr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990"/>
            </a:pPr>
            <a:r>
              <a:rPr lang="en-US" sz="2000" b="1" i="0" u="none" strike="noStrike" kern="1200">
                <a:ln>
                  <a:noFill/>
                </a:ln>
                <a:latin typeface="Liberation Sans" pitchFamily="18"/>
                <a:ea typeface="宋体" pitchFamily="2"/>
                <a:cs typeface="宋体" pitchFamily="2"/>
              </a:rPr>
              <a:t>Linguistic Comparability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990"/>
            </a:pPr>
            <a:r>
              <a:rPr lang="en-US" sz="2000" b="1" i="0" u="none" strike="noStrike" kern="1200">
                <a:ln>
                  <a:noFill/>
                </a:ln>
                <a:latin typeface="Liberation Sans" pitchFamily="18"/>
                <a:ea typeface="宋体" pitchFamily="2"/>
                <a:cs typeface="宋体" pitchFamily="2"/>
              </a:rPr>
              <a:t>&amp;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990"/>
            </a:pPr>
            <a:r>
              <a:rPr lang="en-US" sz="2000" b="1" i="0" u="none" strike="noStrike" kern="1200">
                <a:ln>
                  <a:noFill/>
                </a:ln>
                <a:latin typeface="Liberation Sans" pitchFamily="18"/>
                <a:ea typeface="宋体" pitchFamily="2"/>
                <a:cs typeface="宋体" pitchFamily="2"/>
              </a:rPr>
              <a:t>Structural Comparability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45640" y="6950160"/>
            <a:ext cx="4842720" cy="4266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kern="1200">
                <a:latin typeface="Liberation Sans" pitchFamily="18"/>
                <a:ea typeface="WenQuanYi Micro Hei" pitchFamily="2"/>
                <a:cs typeface="Lohit Hindi" pitchFamily="2"/>
              </a:defRPr>
            </a:pPr>
            <a:r>
              <a:rPr lang="en-US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rPr>
              <a:t>Reference:- Southeast University, P. R. China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DSSim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48640" y="1737359"/>
            <a:ext cx="8870040" cy="521208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9pPr>
          </a:lstStyle>
          <a:p>
            <a:pPr lvl="0"/>
            <a:r>
              <a:rPr lang="en-US" sz="2400" dirty="0"/>
              <a:t>Alternative to the existing Machine-learning approaches</a:t>
            </a:r>
          </a:p>
          <a:p>
            <a:pPr lvl="0"/>
            <a:r>
              <a:rPr lang="en-US" sz="2400" dirty="0"/>
              <a:t>Provides </a:t>
            </a:r>
            <a:r>
              <a:rPr lang="en-US" sz="2400" u="sng" dirty="0"/>
              <a:t>Multi-agent approach,</a:t>
            </a:r>
            <a:r>
              <a:rPr lang="en-US" sz="2400" dirty="0"/>
              <a:t> makes use of uncertain reasoning</a:t>
            </a:r>
          </a:p>
          <a:p>
            <a:pPr lvl="0"/>
            <a:r>
              <a:rPr lang="en-US" sz="2400" dirty="0"/>
              <a:t>Improves correctness of ontology mappings</a:t>
            </a:r>
          </a:p>
          <a:p>
            <a:pPr lvl="0"/>
            <a:r>
              <a:rPr lang="en-US" sz="2400" dirty="0"/>
              <a:t>No dedicated GUI - Uses AQUA ontology-based question answering system</a:t>
            </a:r>
          </a:p>
          <a:p>
            <a:pPr lvl="1" rtl="0" hangingPunct="0"/>
            <a:endParaRPr lang="en-US" sz="2400" dirty="0"/>
          </a:p>
          <a:p>
            <a:pPr lvl="0"/>
            <a:r>
              <a:rPr lang="en-US" sz="2400" dirty="0"/>
              <a:t>Reference:</a:t>
            </a:r>
          </a:p>
          <a:p>
            <a:pPr lvl="1" rtl="0" hangingPunct="0"/>
            <a:r>
              <a:rPr lang="en-US" sz="2400" dirty="0" err="1"/>
              <a:t>DSSim</a:t>
            </a:r>
            <a:r>
              <a:rPr lang="en-US" sz="2400" dirty="0"/>
              <a:t> - Managing Uncertainty on the Semantic Web</a:t>
            </a:r>
          </a:p>
          <a:p>
            <a:pPr lvl="1" rtl="0" hangingPunct="0"/>
            <a:r>
              <a:rPr lang="en-US" sz="2400" dirty="0">
                <a:hlinkClick r:id="rId3"/>
              </a:rPr>
              <a:t>http://ceur-ws.org/Vol-304/paper13.pdf</a:t>
            </a:r>
          </a:p>
          <a:p>
            <a:pPr lvl="1" rtl="0" hangingPunct="0"/>
            <a:r>
              <a:rPr lang="en-US" sz="2400" dirty="0"/>
              <a:t>Springer: Experimental Evaluation of Multi-Agent Ontology Mapping Framework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RiMOM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9pPr>
          </a:lstStyle>
          <a:p>
            <a:pPr lvl="0"/>
            <a:r>
              <a:rPr lang="en-US" sz="2400"/>
              <a:t>Risk Minimization based Ontology Mapping</a:t>
            </a:r>
          </a:p>
          <a:p>
            <a:pPr lvl="0"/>
            <a:r>
              <a:rPr lang="en-US" sz="2400"/>
              <a:t>Combines different strategies</a:t>
            </a:r>
          </a:p>
          <a:p>
            <a:pPr lvl="0"/>
            <a:r>
              <a:rPr lang="en-US" sz="2400"/>
              <a:t>Basic matching methods employed: linguistic &amp; sturctural</a:t>
            </a:r>
          </a:p>
          <a:p>
            <a:pPr lvl="0"/>
            <a:r>
              <a:rPr lang="en-US" sz="2400"/>
              <a:t>Finds the optimal alignment results</a:t>
            </a:r>
          </a:p>
          <a:p>
            <a:pPr lvl="0"/>
            <a:endParaRPr lang="en-US" sz="2000"/>
          </a:p>
          <a:p>
            <a:pPr lvl="0"/>
            <a:r>
              <a:rPr lang="en-US" sz="2000"/>
              <a:t>References:</a:t>
            </a:r>
          </a:p>
          <a:p>
            <a:pPr lvl="1" rtl="0" hangingPunct="0"/>
            <a:r>
              <a:rPr lang="en-US" sz="2000"/>
              <a:t>RiMOM: A Dynamic Multistrategy Ontology Alignment Framework</a:t>
            </a:r>
          </a:p>
          <a:p>
            <a:pPr lvl="1" rtl="0" hangingPunct="0"/>
            <a:r>
              <a:rPr lang="en-US" sz="2000">
                <a:hlinkClick r:id="rId3"/>
              </a:rPr>
              <a:t>http://ieeexplore.ieee.org/stamp/stamp.jsp?arnumber=04633358</a:t>
            </a:r>
          </a:p>
          <a:p>
            <a:pPr lvl="1" rtl="0" hangingPunct="0"/>
            <a:r>
              <a:rPr lang="en-US" sz="2000"/>
              <a:t>RiMOM Results for OAEI 2009</a:t>
            </a:r>
          </a:p>
          <a:p>
            <a:pPr lvl="1" rtl="0" hangingPunct="0"/>
            <a:r>
              <a:rPr lang="en-US" sz="2000"/>
              <a:t>Avaialble for download: </a:t>
            </a:r>
            <a:r>
              <a:rPr lang="en-US" sz="2000">
                <a:hlinkClick r:id="rId4"/>
              </a:rPr>
              <a:t>http://keg.cs.tsinghua.edu.cn/project/RiMOM/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388</Words>
  <Application>Microsoft Office PowerPoint</Application>
  <PresentationFormat>Custom</PresentationFormat>
  <Paragraphs>103</Paragraphs>
  <Slides>12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</vt:lpstr>
      <vt:lpstr>Matching Systems</vt:lpstr>
      <vt:lpstr>Matching Methods for Ontologies</vt:lpstr>
      <vt:lpstr>SAMBO</vt:lpstr>
      <vt:lpstr>Falcon</vt:lpstr>
      <vt:lpstr>What is Falcon</vt:lpstr>
      <vt:lpstr>What is Falcon-AO</vt:lpstr>
      <vt:lpstr>Architecture of Falcon-AO</vt:lpstr>
      <vt:lpstr>DSSim</vt:lpstr>
      <vt:lpstr>RiMOM</vt:lpstr>
      <vt:lpstr>ASMOV</vt:lpstr>
      <vt:lpstr>AgreementMaker</vt:lpstr>
      <vt:lpstr>AgreementMaker cond...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Matching Systems</dc:title>
  <dc:creator>Nikhil</dc:creator>
  <cp:lastModifiedBy>Nikhil</cp:lastModifiedBy>
  <cp:revision>20</cp:revision>
  <dcterms:created xsi:type="dcterms:W3CDTF">2013-06-06T03:23:11Z</dcterms:created>
  <dcterms:modified xsi:type="dcterms:W3CDTF">2013-06-07T23:09:10Z</dcterms:modified>
</cp:coreProperties>
</file>